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61" r:id="rId3"/>
    <p:sldId id="269" r:id="rId4"/>
    <p:sldId id="566" r:id="rId5"/>
    <p:sldId id="567" r:id="rId6"/>
    <p:sldId id="568" r:id="rId7"/>
    <p:sldId id="569" r:id="rId8"/>
    <p:sldId id="411" r:id="rId9"/>
    <p:sldId id="570" r:id="rId10"/>
    <p:sldId id="272" r:id="rId11"/>
    <p:sldId id="287" r:id="rId12"/>
    <p:sldId id="579" r:id="rId13"/>
  </p:sldIdLst>
  <p:sldSz cx="9144000" cy="5143500" type="screen16x9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A40D"/>
    <a:srgbClr val="E1A9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51"/>
    <p:restoredTop sz="94586"/>
  </p:normalViewPr>
  <p:slideViewPr>
    <p:cSldViewPr>
      <p:cViewPr varScale="1">
        <p:scale>
          <a:sx n="84" d="100"/>
          <a:sy n="84" d="100"/>
        </p:scale>
        <p:origin x="784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9B5DE437-D677-4639-88C7-EE901A868420}" type="datetimeFigureOut">
              <a:rPr lang="es-ES"/>
              <a:pPr>
                <a:defRPr/>
              </a:pPr>
              <a:t>30/09/2020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97961AE2-9EBA-44EA-A97A-2AC6D51A9DA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81011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6BA1D5-543E-43DE-8833-E698BBD089EA}" type="datetimeFigureOut">
              <a:rPr lang="es-ES" smtClean="0"/>
              <a:pPr>
                <a:defRPr/>
              </a:pPr>
              <a:t>30/09/2020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FA30D-9F81-46E6-ACFF-E8FD49F9A55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3476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8E7D9B-6240-4707-B246-027C189CAA59}" type="datetimeFigureOut">
              <a:rPr lang="es-ES" smtClean="0"/>
              <a:pPr>
                <a:defRPr/>
              </a:pPr>
              <a:t>30/09/2020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0AB4B-DA72-4403-A12F-1EF63397D60D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5638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84064F-AD3A-45FD-98BF-32B2D06F0F60}" type="datetimeFigureOut">
              <a:rPr lang="es-ES" smtClean="0"/>
              <a:pPr>
                <a:defRPr/>
              </a:pPr>
              <a:t>30/09/2020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E74CC-A59D-4859-8605-F3536E37980D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014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C8B552-5052-453A-8F2E-15D8B693FABC}" type="datetimeFigureOut">
              <a:rPr lang="es-ES" smtClean="0"/>
              <a:pPr>
                <a:defRPr/>
              </a:pPr>
              <a:t>30/09/2020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A17542-EB36-483E-B775-9A4D47689C9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1068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95E1F4-029E-4726-A672-A9B028F3AE84}" type="datetimeFigureOut">
              <a:rPr lang="es-ES" smtClean="0"/>
              <a:pPr>
                <a:defRPr/>
              </a:pPr>
              <a:t>30/09/2020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580550-CC83-459B-9D90-6405148FAB2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001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6CBB9E-E0D3-4948-8D10-53A3CE68B112}" type="datetimeFigureOut">
              <a:rPr lang="es-ES" smtClean="0"/>
              <a:pPr>
                <a:defRPr/>
              </a:pPr>
              <a:t>30/09/2020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E25BA-8896-4703-8EDF-0917B482214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1908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4B24BB-F7B4-482D-86C3-91FA18CC1F46}" type="datetimeFigureOut">
              <a:rPr lang="es-ES" smtClean="0"/>
              <a:pPr>
                <a:defRPr/>
              </a:pPr>
              <a:t>30/09/2020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BD9EFE-E53C-4393-A211-D76E0DB0CB99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2503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D1934E-34A2-4472-8A81-D57B602C44BE}" type="datetimeFigureOut">
              <a:rPr lang="es-ES" smtClean="0"/>
              <a:pPr>
                <a:defRPr/>
              </a:pPr>
              <a:t>30/09/2020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E0D25D-BB7C-444D-8794-34D54E294AF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0004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69BFCF-546E-4417-A71D-0B5CC7935032}" type="datetimeFigureOut">
              <a:rPr lang="es-ES" smtClean="0"/>
              <a:pPr>
                <a:defRPr/>
              </a:pPr>
              <a:t>30/09/2020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2B470E-FA71-4022-99B7-042E38E7E0A6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9437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812267-62EB-40CB-AB3E-AF2F80E8ED61}" type="datetimeFigureOut">
              <a:rPr lang="es-ES" smtClean="0"/>
              <a:pPr>
                <a:defRPr/>
              </a:pPr>
              <a:t>30/09/2020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ABF24-ECCC-470D-9B1F-925ACD15950F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141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1B891C-2A69-4CF6-B16C-E6080D16083B}" type="datetimeFigureOut">
              <a:rPr lang="es-ES" smtClean="0"/>
              <a:pPr>
                <a:defRPr/>
              </a:pPr>
              <a:t>30/09/2020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2C99C7-3E70-471C-A12E-92C57851D2A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8503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57052CA-0D78-4610-BE20-26CF2F0A191F}" type="datetimeFigureOut">
              <a:rPr lang="es-ES" smtClean="0"/>
              <a:pPr>
                <a:defRPr/>
              </a:pPr>
              <a:t>30/09/2020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2915E43-69AC-49AA-AF9A-3514C44CA32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8847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586BC7B-D474-B244-949F-954E2073EA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85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8FBFC23-CE28-D54F-9963-E7C889D3B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2B9B17DA-55B4-9A4B-A305-340789402C5C}"/>
              </a:ext>
            </a:extLst>
          </p:cNvPr>
          <p:cNvSpPr/>
          <p:nvPr/>
        </p:nvSpPr>
        <p:spPr>
          <a:xfrm>
            <a:off x="122548" y="197800"/>
            <a:ext cx="8842343" cy="556181"/>
          </a:xfrm>
          <a:prstGeom prst="rect">
            <a:avLst/>
          </a:prstGeom>
          <a:solidFill>
            <a:srgbClr val="002D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AC42DAD-B68A-7447-9852-ACDF90D239C1}"/>
              </a:ext>
            </a:extLst>
          </p:cNvPr>
          <p:cNvSpPr txBox="1"/>
          <p:nvPr/>
        </p:nvSpPr>
        <p:spPr>
          <a:xfrm>
            <a:off x="397412" y="230761"/>
            <a:ext cx="8401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i="1" dirty="0">
                <a:solidFill>
                  <a:schemeClr val="bg1"/>
                </a:solidFill>
                <a:latin typeface="Avenir Next LT Pro Heavy" panose="020B0504020202020204" pitchFamily="34" charset="77"/>
              </a:rPr>
              <a:t>RESUMEN LIQUIDACIÓN DE 2019 INGRESOS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F854B67-785B-E540-B9AF-C92CF2638A21}"/>
              </a:ext>
            </a:extLst>
          </p:cNvPr>
          <p:cNvSpPr txBox="1"/>
          <p:nvPr/>
        </p:nvSpPr>
        <p:spPr>
          <a:xfrm>
            <a:off x="285907" y="2041666"/>
            <a:ext cx="8515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>
                <a:latin typeface="Avenir Next LT Pro Medium" panose="020B0504020202020204" pitchFamily="34" charset="77"/>
              </a:rPr>
              <a:t>Del monto total del presupuesto de ingresos 2019 de  </a:t>
            </a:r>
            <a:r>
              <a:rPr lang="es-ES" sz="1600" b="1" i="1" dirty="0">
                <a:latin typeface="Avenir Next LT Pro Medium" panose="020B0504020202020204" pitchFamily="34" charset="77"/>
              </a:rPr>
              <a:t>$51´429,106.82</a:t>
            </a:r>
            <a:r>
              <a:rPr lang="es-ES" sz="1600" i="1" dirty="0">
                <a:latin typeface="Avenir Next LT Pro Medium" panose="020B0504020202020204" pitchFamily="34" charset="77"/>
              </a:rPr>
              <a:t>, que equivale </a:t>
            </a:r>
          </a:p>
          <a:p>
            <a:pPr algn="ctr"/>
            <a:r>
              <a:rPr lang="es-ES" sz="1600" i="1" dirty="0">
                <a:latin typeface="Avenir Next LT Pro Medium" panose="020B0504020202020204" pitchFamily="34" charset="77"/>
              </a:rPr>
              <a:t>al </a:t>
            </a:r>
            <a:r>
              <a:rPr lang="es-ES" sz="1600" b="1" i="1" dirty="0">
                <a:latin typeface="Avenir Next LT Pro Medium" panose="020B0504020202020204" pitchFamily="34" charset="77"/>
              </a:rPr>
              <a:t>100%,  </a:t>
            </a:r>
            <a:r>
              <a:rPr lang="es-ES" sz="1600" i="1" dirty="0">
                <a:latin typeface="Avenir Next LT Pro Medium" panose="020B0504020202020204" pitchFamily="34" charset="77"/>
              </a:rPr>
              <a:t>se ejecuto </a:t>
            </a:r>
            <a:r>
              <a:rPr lang="es-ES" sz="1600" b="1" i="1" dirty="0">
                <a:latin typeface="Avenir Next LT Pro Medium" panose="020B0504020202020204" pitchFamily="34" charset="77"/>
              </a:rPr>
              <a:t>$41´222.098.85 </a:t>
            </a:r>
            <a:r>
              <a:rPr lang="es-ES" sz="1600" i="1" dirty="0">
                <a:latin typeface="Avenir Next LT Pro Medium" panose="020B0504020202020204" pitchFamily="34" charset="77"/>
              </a:rPr>
              <a:t>que equivale el </a:t>
            </a:r>
            <a:r>
              <a:rPr lang="es-ES" sz="1600" b="1" i="1" dirty="0">
                <a:latin typeface="Avenir Next LT Pro Medium" panose="020B0504020202020204" pitchFamily="34" charset="77"/>
              </a:rPr>
              <a:t>80.15%</a:t>
            </a:r>
            <a:r>
              <a:rPr lang="es-ES" sz="1600" i="1" dirty="0">
                <a:latin typeface="Avenir Next LT Pro Medium" panose="020B0504020202020204" pitchFamily="34" charset="77"/>
              </a:rPr>
              <a:t> de ingresos ejecutados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2DC967C-8E02-054B-94A4-313E809A3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6" y="753981"/>
            <a:ext cx="9144000" cy="130760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5C3DDE6-7F45-D24F-957D-DFF4FA86A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71750"/>
            <a:ext cx="9144000" cy="233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6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8FBFC23-CE28-D54F-9963-E7C889D3B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2B9B17DA-55B4-9A4B-A305-340789402C5C}"/>
              </a:ext>
            </a:extLst>
          </p:cNvPr>
          <p:cNvSpPr/>
          <p:nvPr/>
        </p:nvSpPr>
        <p:spPr>
          <a:xfrm>
            <a:off x="122548" y="197800"/>
            <a:ext cx="8842343" cy="556181"/>
          </a:xfrm>
          <a:prstGeom prst="rect">
            <a:avLst/>
          </a:prstGeom>
          <a:solidFill>
            <a:srgbClr val="002D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2F16970-E438-524F-9D3B-0F19F05390DB}"/>
              </a:ext>
            </a:extLst>
          </p:cNvPr>
          <p:cNvSpPr txBox="1"/>
          <p:nvPr/>
        </p:nvSpPr>
        <p:spPr>
          <a:xfrm>
            <a:off x="397412" y="1968745"/>
            <a:ext cx="8515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>
                <a:latin typeface="Avenir Next LT Pro Medium" panose="020B0504020202020204" pitchFamily="34" charset="77"/>
              </a:rPr>
              <a:t>Del monto total del presupuesto de egresos 2019,  de  </a:t>
            </a:r>
            <a:r>
              <a:rPr lang="es-ES" sz="1600" b="1" i="1" dirty="0">
                <a:latin typeface="Avenir Next LT Pro Medium" panose="020B0504020202020204" pitchFamily="34" charset="77"/>
              </a:rPr>
              <a:t>$51´429,106.82</a:t>
            </a:r>
            <a:r>
              <a:rPr lang="es-ES" sz="1600" i="1" dirty="0">
                <a:latin typeface="Avenir Next LT Pro Medium" panose="020B0504020202020204" pitchFamily="34" charset="77"/>
              </a:rPr>
              <a:t> que equivale</a:t>
            </a:r>
          </a:p>
          <a:p>
            <a:pPr algn="ctr"/>
            <a:r>
              <a:rPr lang="es-ES" sz="1600" i="1" dirty="0">
                <a:latin typeface="Avenir Next LT Pro Medium" panose="020B0504020202020204" pitchFamily="34" charset="77"/>
              </a:rPr>
              <a:t>al </a:t>
            </a:r>
            <a:r>
              <a:rPr lang="es-ES" sz="1600" b="1" i="1" dirty="0">
                <a:latin typeface="Avenir Next LT Pro Medium" panose="020B0504020202020204" pitchFamily="34" charset="77"/>
              </a:rPr>
              <a:t>100% </a:t>
            </a:r>
            <a:r>
              <a:rPr lang="es-ES" sz="1600" i="1" dirty="0">
                <a:latin typeface="Avenir Next LT Pro Medium" panose="020B0504020202020204" pitchFamily="34" charset="77"/>
              </a:rPr>
              <a:t>, se ejecuto </a:t>
            </a:r>
            <a:r>
              <a:rPr lang="es-ES" sz="1600" b="1" i="1" dirty="0">
                <a:latin typeface="Avenir Next LT Pro Medium" panose="020B0504020202020204" pitchFamily="34" charset="77"/>
              </a:rPr>
              <a:t>$39´492,648.97 </a:t>
            </a:r>
            <a:r>
              <a:rPr lang="es-ES" sz="1600" i="1" dirty="0">
                <a:latin typeface="Avenir Next LT Pro Medium" panose="020B0504020202020204" pitchFamily="34" charset="77"/>
              </a:rPr>
              <a:t>siendo el </a:t>
            </a:r>
            <a:r>
              <a:rPr lang="es-ES" sz="1600" b="1" i="1" dirty="0">
                <a:latin typeface="Avenir Next LT Pro Medium" panose="020B0504020202020204" pitchFamily="34" charset="77"/>
              </a:rPr>
              <a:t>76.79 %</a:t>
            </a:r>
            <a:r>
              <a:rPr lang="es-ES" sz="1600" i="1" dirty="0">
                <a:latin typeface="Avenir Next LT Pro Medium" panose="020B0504020202020204" pitchFamily="34" charset="77"/>
              </a:rPr>
              <a:t> de egresos ejecutados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8367AEF-3D69-EF4E-A2BC-2631F0AD7A31}"/>
              </a:ext>
            </a:extLst>
          </p:cNvPr>
          <p:cNvSpPr txBox="1"/>
          <p:nvPr/>
        </p:nvSpPr>
        <p:spPr>
          <a:xfrm>
            <a:off x="501527" y="230761"/>
            <a:ext cx="8140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i="1" dirty="0">
                <a:solidFill>
                  <a:schemeClr val="bg1"/>
                </a:solidFill>
                <a:latin typeface="Avenir Next LT Pro Heavy" panose="020B0504020202020204" pitchFamily="34" charset="77"/>
              </a:rPr>
              <a:t>RESUMEN LIQUIDACIÓN DE  2019 GASTOS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DDF4D78-0D38-9C4E-86FB-D6AE6AAC9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4597"/>
            <a:ext cx="9144000" cy="128034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9899AD9-26CE-D942-9D7D-85AF768E2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819" y="2424739"/>
            <a:ext cx="8682072" cy="252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83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4D6D4CE-6011-C04D-BDCD-7CD85C07A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746" y="0"/>
            <a:ext cx="532650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32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A93E87A-5FF4-244A-8D58-CF3CE6300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0552"/>
            <a:ext cx="9144000" cy="51435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97D636E-40B7-6043-94BE-80EF8C618B9E}"/>
              </a:ext>
            </a:extLst>
          </p:cNvPr>
          <p:cNvSpPr/>
          <p:nvPr/>
        </p:nvSpPr>
        <p:spPr>
          <a:xfrm>
            <a:off x="122548" y="197800"/>
            <a:ext cx="8842343" cy="556181"/>
          </a:xfrm>
          <a:prstGeom prst="rect">
            <a:avLst/>
          </a:prstGeom>
          <a:solidFill>
            <a:srgbClr val="002D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A459E86-9114-F04D-9068-920A37ED3D5A}"/>
              </a:ext>
            </a:extLst>
          </p:cNvPr>
          <p:cNvSpPr txBox="1"/>
          <p:nvPr/>
        </p:nvSpPr>
        <p:spPr>
          <a:xfrm>
            <a:off x="634958" y="169205"/>
            <a:ext cx="793958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3500" b="1" i="1" dirty="0">
                <a:solidFill>
                  <a:schemeClr val="bg1"/>
                </a:solidFill>
                <a:latin typeface="Avenir Next LT Pro Heavy" panose="020B0504020202020204" pitchFamily="34" charset="77"/>
              </a:rPr>
              <a:t>DEUDA MUNICIPAL – MAYO 2019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D9ED269-ED51-4F4E-902E-626E1A394707}"/>
              </a:ext>
            </a:extLst>
          </p:cNvPr>
          <p:cNvSpPr txBox="1"/>
          <p:nvPr/>
        </p:nvSpPr>
        <p:spPr>
          <a:xfrm>
            <a:off x="512894" y="3572995"/>
            <a:ext cx="806164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500" i="1" dirty="0">
                <a:latin typeface="Avenir Next LT Pro Medium" panose="020B0504020202020204" pitchFamily="34" charset="77"/>
              </a:rPr>
              <a:t>La administración del Ing. Francisco Asan </a:t>
            </a:r>
            <a:r>
              <a:rPr lang="es-ES" sz="1500" i="1" dirty="0" err="1">
                <a:latin typeface="Avenir Next LT Pro Medium" panose="020B0504020202020204" pitchFamily="34" charset="77"/>
              </a:rPr>
              <a:t>Wonsang</a:t>
            </a:r>
            <a:r>
              <a:rPr lang="es-ES" sz="1500" i="1" dirty="0">
                <a:latin typeface="Avenir Next LT Pro Medium" panose="020B0504020202020204" pitchFamily="34" charset="77"/>
              </a:rPr>
              <a:t> comenzó con deudas de la administración anterior solo de obras contratadas por un valor de $</a:t>
            </a:r>
            <a:r>
              <a:rPr lang="es-ES" sz="1500" b="1" i="1" dirty="0">
                <a:latin typeface="Avenir Next LT Pro Medium" panose="020B0504020202020204" pitchFamily="34" charset="77"/>
              </a:rPr>
              <a:t>49´950.149.11</a:t>
            </a:r>
            <a:r>
              <a:rPr lang="es-ES" sz="1500" i="1" dirty="0">
                <a:latin typeface="Avenir Next LT Pro Medium" panose="020B0504020202020204" pitchFamily="34" charset="77"/>
              </a:rPr>
              <a:t>, de los cuales, se tuvo que realizar convenios de pago de varios contratos, en un año se ha cancelado el  valor de </a:t>
            </a:r>
            <a:r>
              <a:rPr lang="es-ES" sz="1500" b="1" i="1" dirty="0">
                <a:latin typeface="Avenir Next LT Pro Medium" panose="020B0504020202020204" pitchFamily="34" charset="77"/>
              </a:rPr>
              <a:t>$11´296.434.93  </a:t>
            </a:r>
            <a:r>
              <a:rPr lang="es-ES" sz="1500" i="1" dirty="0">
                <a:latin typeface="Avenir Next LT Pro Medium" panose="020B0504020202020204" pitchFamily="34" charset="77"/>
              </a:rPr>
              <a:t>con un saldo de </a:t>
            </a:r>
            <a:r>
              <a:rPr lang="es-ES" sz="1500" b="1" i="1" dirty="0">
                <a:latin typeface="Avenir Next LT Pro Medium" panose="020B0504020202020204" pitchFamily="34" charset="77"/>
              </a:rPr>
              <a:t>$38´653.714.14 </a:t>
            </a:r>
            <a:r>
              <a:rPr lang="es-ES" sz="1500" i="1" dirty="0">
                <a:latin typeface="Avenir Next LT Pro Medium" panose="020B0504020202020204" pitchFamily="34" charset="77"/>
              </a:rPr>
              <a:t>hasta el 30  de mayo del 2020.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7F93453-1404-BF47-98BC-E951D82EB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097" y="474159"/>
            <a:ext cx="7207806" cy="337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59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8FBFC23-CE28-D54F-9963-E7C889D3B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2B9B17DA-55B4-9A4B-A305-340789402C5C}"/>
              </a:ext>
            </a:extLst>
          </p:cNvPr>
          <p:cNvSpPr/>
          <p:nvPr/>
        </p:nvSpPr>
        <p:spPr>
          <a:xfrm>
            <a:off x="122548" y="197800"/>
            <a:ext cx="8842343" cy="556181"/>
          </a:xfrm>
          <a:prstGeom prst="rect">
            <a:avLst/>
          </a:prstGeom>
          <a:solidFill>
            <a:srgbClr val="002D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9E8814-4386-9148-ABCA-0ECBFA00FA5A}"/>
              </a:ext>
            </a:extLst>
          </p:cNvPr>
          <p:cNvSpPr txBox="1"/>
          <p:nvPr/>
        </p:nvSpPr>
        <p:spPr>
          <a:xfrm>
            <a:off x="681901" y="160419"/>
            <a:ext cx="81177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500" b="1" i="1" dirty="0">
                <a:solidFill>
                  <a:schemeClr val="bg1"/>
                </a:solidFill>
                <a:latin typeface="Avenir Next LT Pro Heavy" panose="020B0504020202020204" pitchFamily="34" charset="77"/>
              </a:rPr>
              <a:t>OBRAS PARALIZADAS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B5A38B8-3533-9C46-88FB-5483506E0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096" y="285498"/>
            <a:ext cx="7395246" cy="4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07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8FBFC23-CE28-D54F-9963-E7C889D3B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2B9B17DA-55B4-9A4B-A305-340789402C5C}"/>
              </a:ext>
            </a:extLst>
          </p:cNvPr>
          <p:cNvSpPr/>
          <p:nvPr/>
        </p:nvSpPr>
        <p:spPr>
          <a:xfrm>
            <a:off x="122548" y="197800"/>
            <a:ext cx="8842343" cy="556181"/>
          </a:xfrm>
          <a:prstGeom prst="rect">
            <a:avLst/>
          </a:prstGeom>
          <a:solidFill>
            <a:srgbClr val="002D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9E8814-4386-9148-ABCA-0ECBFA00FA5A}"/>
              </a:ext>
            </a:extLst>
          </p:cNvPr>
          <p:cNvSpPr txBox="1"/>
          <p:nvPr/>
        </p:nvSpPr>
        <p:spPr>
          <a:xfrm>
            <a:off x="681901" y="160419"/>
            <a:ext cx="81177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500" b="1" i="1" dirty="0">
                <a:solidFill>
                  <a:schemeClr val="bg1"/>
                </a:solidFill>
                <a:latin typeface="Avenir Next LT Pro Heavy" panose="020B0504020202020204" pitchFamily="34" charset="77"/>
              </a:rPr>
              <a:t>OTRAS DEUDAS EN REVISIÓN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14BEFC8-ED3A-324D-A46B-2836395F7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41" y="373224"/>
            <a:ext cx="7553955" cy="496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350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8FBFC23-CE28-D54F-9963-E7C889D3B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0546"/>
            <a:ext cx="8414139" cy="4732953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2B9B17DA-55B4-9A4B-A305-340789402C5C}"/>
              </a:ext>
            </a:extLst>
          </p:cNvPr>
          <p:cNvSpPr/>
          <p:nvPr/>
        </p:nvSpPr>
        <p:spPr>
          <a:xfrm>
            <a:off x="122548" y="197800"/>
            <a:ext cx="8842343" cy="556181"/>
          </a:xfrm>
          <a:prstGeom prst="rect">
            <a:avLst/>
          </a:prstGeom>
          <a:solidFill>
            <a:srgbClr val="002D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3300987-7243-3849-8005-4B1EF77A77FA}"/>
              </a:ext>
            </a:extLst>
          </p:cNvPr>
          <p:cNvSpPr txBox="1"/>
          <p:nvPr/>
        </p:nvSpPr>
        <p:spPr>
          <a:xfrm>
            <a:off x="681901" y="160419"/>
            <a:ext cx="81177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500" b="1" i="1" dirty="0">
                <a:solidFill>
                  <a:schemeClr val="bg1"/>
                </a:solidFill>
                <a:latin typeface="Avenir Next LT Pro Heavy" panose="020B0504020202020204" pitchFamily="34" charset="77"/>
              </a:rPr>
              <a:t>PAGO POR JUICIO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63CAB5B-EE00-6241-BAB1-8C2CBCC1E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033" y="307909"/>
            <a:ext cx="7517371" cy="493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363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8FBFC23-CE28-D54F-9963-E7C889D3B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2B9B17DA-55B4-9A4B-A305-340789402C5C}"/>
              </a:ext>
            </a:extLst>
          </p:cNvPr>
          <p:cNvSpPr/>
          <p:nvPr/>
        </p:nvSpPr>
        <p:spPr>
          <a:xfrm>
            <a:off x="122548" y="197800"/>
            <a:ext cx="8842343" cy="556181"/>
          </a:xfrm>
          <a:prstGeom prst="rect">
            <a:avLst/>
          </a:prstGeom>
          <a:solidFill>
            <a:srgbClr val="002D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9E8814-4386-9148-ABCA-0ECBFA00FA5A}"/>
              </a:ext>
            </a:extLst>
          </p:cNvPr>
          <p:cNvSpPr txBox="1"/>
          <p:nvPr/>
        </p:nvSpPr>
        <p:spPr>
          <a:xfrm>
            <a:off x="122549" y="160419"/>
            <a:ext cx="884234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500" b="1" i="1" dirty="0">
                <a:solidFill>
                  <a:schemeClr val="bg1"/>
                </a:solidFill>
                <a:latin typeface="Avenir Next LT Pro Heavy" panose="020B0504020202020204" pitchFamily="34" charset="77"/>
              </a:rPr>
              <a:t>CREDITO BEDE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61E949F-2E52-7B42-8100-9A040060B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590" y="291628"/>
            <a:ext cx="7442820" cy="488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969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8FBFC23-CE28-D54F-9963-E7C889D3B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2B9B17DA-55B4-9A4B-A305-340789402C5C}"/>
              </a:ext>
            </a:extLst>
          </p:cNvPr>
          <p:cNvSpPr/>
          <p:nvPr/>
        </p:nvSpPr>
        <p:spPr>
          <a:xfrm>
            <a:off x="122548" y="197800"/>
            <a:ext cx="8842343" cy="697939"/>
          </a:xfrm>
          <a:prstGeom prst="rect">
            <a:avLst/>
          </a:prstGeom>
          <a:solidFill>
            <a:srgbClr val="002D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9E8814-4386-9148-ABCA-0ECBFA00FA5A}"/>
              </a:ext>
            </a:extLst>
          </p:cNvPr>
          <p:cNvSpPr txBox="1"/>
          <p:nvPr/>
        </p:nvSpPr>
        <p:spPr>
          <a:xfrm>
            <a:off x="424206" y="197800"/>
            <a:ext cx="884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i="1" dirty="0">
                <a:solidFill>
                  <a:schemeClr val="bg1"/>
                </a:solidFill>
                <a:latin typeface="Avenir Next LT Pro Heavy" panose="020B0504020202020204" pitchFamily="34" charset="77"/>
              </a:rPr>
              <a:t>CREDITO CONTRATO PRESTACIÓN DE SERVICIOS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0203E0F-3837-C842-B27C-67B8E5D27915}"/>
              </a:ext>
            </a:extLst>
          </p:cNvPr>
          <p:cNvSpPr txBox="1"/>
          <p:nvPr/>
        </p:nvSpPr>
        <p:spPr>
          <a:xfrm>
            <a:off x="122549" y="533703"/>
            <a:ext cx="8842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i="1" dirty="0">
                <a:solidFill>
                  <a:schemeClr val="bg1"/>
                </a:solidFill>
                <a:latin typeface="Avenir Next LT Pro Heavy" panose="020B0504020202020204" pitchFamily="34" charset="77"/>
              </a:rPr>
              <a:t>FIDEICOMISOS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7256567-29CE-FE46-9BA4-9E5AE09E4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537" y="410545"/>
            <a:ext cx="7346926" cy="482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83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8FBFC23-CE28-D54F-9963-E7C889D3B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2B9B17DA-55B4-9A4B-A305-340789402C5C}"/>
              </a:ext>
            </a:extLst>
          </p:cNvPr>
          <p:cNvSpPr/>
          <p:nvPr/>
        </p:nvSpPr>
        <p:spPr>
          <a:xfrm>
            <a:off x="122548" y="197800"/>
            <a:ext cx="8842343" cy="556181"/>
          </a:xfrm>
          <a:prstGeom prst="rect">
            <a:avLst/>
          </a:prstGeom>
          <a:solidFill>
            <a:srgbClr val="002D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9E8814-4386-9148-ABCA-0ECBFA00FA5A}"/>
              </a:ext>
            </a:extLst>
          </p:cNvPr>
          <p:cNvSpPr txBox="1"/>
          <p:nvPr/>
        </p:nvSpPr>
        <p:spPr>
          <a:xfrm>
            <a:off x="122549" y="160419"/>
            <a:ext cx="884234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500" b="1" i="1" dirty="0">
                <a:solidFill>
                  <a:schemeClr val="bg1"/>
                </a:solidFill>
                <a:latin typeface="Avenir Next LT Pro Heavy" panose="020B0504020202020204" pitchFamily="34" charset="77"/>
              </a:rPr>
              <a:t>TOTALES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2E151F3-3819-9647-852B-BBF6046F5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185" y="326570"/>
            <a:ext cx="7389629" cy="485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57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E63636B-2A27-FA48-BCCF-D258398AE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889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2916</TotalTime>
  <Words>157</Words>
  <Application>Microsoft Office PowerPoint</Application>
  <PresentationFormat>Presentación en pantalla (16:9)</PresentationFormat>
  <Paragraphs>15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Avenir Next LT Pro Heavy</vt:lpstr>
      <vt:lpstr>Avenir Next LT Pro Medium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168</cp:revision>
  <cp:lastPrinted>2020-09-24T17:37:50Z</cp:lastPrinted>
  <dcterms:modified xsi:type="dcterms:W3CDTF">2020-09-30T15:58:20Z</dcterms:modified>
</cp:coreProperties>
</file>