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61" r:id="rId3"/>
    <p:sldId id="580" r:id="rId4"/>
    <p:sldId id="581" r:id="rId5"/>
    <p:sldId id="582" r:id="rId6"/>
    <p:sldId id="583" r:id="rId7"/>
    <p:sldId id="584" r:id="rId8"/>
    <p:sldId id="585" r:id="rId9"/>
    <p:sldId id="586" r:id="rId10"/>
    <p:sldId id="587" r:id="rId11"/>
    <p:sldId id="588" r:id="rId12"/>
    <p:sldId id="589" r:id="rId13"/>
    <p:sldId id="579" r:id="rId14"/>
  </p:sldIdLst>
  <p:sldSz cx="9144000" cy="5143500" type="screen16x9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76C"/>
    <a:srgbClr val="D9A40D"/>
    <a:srgbClr val="E1A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/>
    <p:restoredTop sz="94586"/>
  </p:normalViewPr>
  <p:slideViewPr>
    <p:cSldViewPr>
      <p:cViewPr varScale="1">
        <p:scale>
          <a:sx n="136" d="100"/>
          <a:sy n="136" d="100"/>
        </p:scale>
        <p:origin x="43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9B5DE437-D677-4639-88C7-EE901A868420}" type="datetimeFigureOut">
              <a:rPr lang="es-ES"/>
              <a:pPr>
                <a:defRPr/>
              </a:pPr>
              <a:t>6/10/20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97961AE2-9EBA-44EA-A97A-2AC6D51A9D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101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BA1D5-543E-43DE-8833-E698BBD089EA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FA30D-9F81-46E6-ACFF-E8FD49F9A55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47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8E7D9B-6240-4707-B246-027C189CAA59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0AB4B-DA72-4403-A12F-1EF63397D60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63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84064F-AD3A-45FD-98BF-32B2D06F0F60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E74CC-A59D-4859-8605-F3536E37980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14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C8B552-5052-453A-8F2E-15D8B693FABC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17542-EB36-483E-B775-9A4D47689C9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06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5E1F4-029E-4726-A672-A9B028F3AE84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80550-CC83-459B-9D90-6405148FAB2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CBB9E-E0D3-4948-8D10-53A3CE68B112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E25BA-8896-4703-8EDF-0917B482214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90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4B24BB-F7B4-482D-86C3-91FA18CC1F46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D9EFE-E53C-4393-A211-D76E0DB0CB9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50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D1934E-34A2-4472-8A81-D57B602C44BE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0D25D-BB7C-444D-8794-34D54E294AF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00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9BFCF-546E-4417-A71D-0B5CC7935032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B470E-FA71-4022-99B7-042E38E7E0A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43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12267-62EB-40CB-AB3E-AF2F80E8ED61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ABF24-ECCC-470D-9B1F-925ACD15950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41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B891C-2A69-4CF6-B16C-E6080D16083B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C99C7-3E70-471C-A12E-92C57851D2A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50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7052CA-0D78-4610-BE20-26CF2F0A191F}" type="datetimeFigureOut">
              <a:rPr lang="es-ES" smtClean="0"/>
              <a:pPr>
                <a:defRPr/>
              </a:pPr>
              <a:t>6/10/20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915E43-69AC-49AA-AF9A-3514C44CA32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84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86BC7B-D474-B244-949F-954E2073E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85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197800"/>
            <a:ext cx="8842343" cy="649074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252822"/>
            <a:ext cx="817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s-EC" sz="3200" b="1" i="1" dirty="0">
                <a:solidFill>
                  <a:schemeClr val="bg1"/>
                </a:solidFill>
                <a:latin typeface="Avenir Next LT Pro Heavy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COORDINACIÓN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4D23CD-9034-654D-A3CE-49B4B4A855F8}"/>
              </a:ext>
            </a:extLst>
          </p:cNvPr>
          <p:cNvSpPr txBox="1"/>
          <p:nvPr/>
        </p:nvSpPr>
        <p:spPr>
          <a:xfrm>
            <a:off x="1259632" y="1314273"/>
            <a:ext cx="7128792" cy="3863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OBJETIVO: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BRIGADAS MÉDICAS Y ODONTOLÓGICAS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realizo la brigada médica y odontológicas en coordinación con el Gad Municipal de Milagro para brindar asistencia médica a grupos de atención prioritaria, con énfasis en los Adultos Mayores y personas con discapacidad en el sector San Emilio.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lang="es-EC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septiembre /2019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COBERTURA DE: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160 pacientes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Medicina 119 pacientes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Odontología 41 pacientes                               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657350" algn="l"/>
              </a:tabLst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ENTREGADO: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$ 0,00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54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197800"/>
            <a:ext cx="8842343" cy="649074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252822"/>
            <a:ext cx="817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s-EC" sz="3200" b="1" i="1" dirty="0">
                <a:solidFill>
                  <a:schemeClr val="bg1"/>
                </a:solidFill>
                <a:latin typeface="Avenir Next LT Pro Heavy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COORDINACIÓN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4D23CD-9034-654D-A3CE-49B4B4A855F8}"/>
              </a:ext>
            </a:extLst>
          </p:cNvPr>
          <p:cNvSpPr txBox="1"/>
          <p:nvPr/>
        </p:nvSpPr>
        <p:spPr>
          <a:xfrm>
            <a:off x="1259632" y="1314273"/>
            <a:ext cx="7128792" cy="3437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OBJETIVO: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BRIGADAS MÉDICAS Y ODONTOLÓGICAS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realizo la brigada médica y odontológicas en coordinación con el Gad Municipal de Milagro para brindar asistencia médica a grupos de atención prioritaria, con énfasis en los Adultos Mayores y personas con discapacidad en el sector Los Tamarindos.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lang="es-EC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octubre /2019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COBERTURA DE: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121 pacientes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Medicina 84 pacientes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Odontología 37 pacientes                               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657350" algn="l"/>
              </a:tabLst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ENTREGADO: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$ 0,00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78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197800"/>
            <a:ext cx="8842343" cy="649074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252822"/>
            <a:ext cx="817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s-EC" sz="3200" b="1" i="1" dirty="0">
                <a:solidFill>
                  <a:schemeClr val="bg1"/>
                </a:solidFill>
                <a:latin typeface="Avenir Next LT Pro Heavy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PROYECTOS EN CONVENIO MIES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826D517-B6C6-1948-A7A2-7B4EF1265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632368"/>
              </p:ext>
            </p:extLst>
          </p:nvPr>
        </p:nvGraphicFramePr>
        <p:xfrm>
          <a:off x="1619672" y="1172173"/>
          <a:ext cx="5529466" cy="3712302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520604">
                  <a:extLst>
                    <a:ext uri="{9D8B030D-6E8A-4147-A177-3AD203B41FA5}">
                      <a16:colId xmlns:a16="http://schemas.microsoft.com/office/drawing/2014/main" val="2861574115"/>
                    </a:ext>
                  </a:extLst>
                </a:gridCol>
                <a:gridCol w="1204472">
                  <a:extLst>
                    <a:ext uri="{9D8B030D-6E8A-4147-A177-3AD203B41FA5}">
                      <a16:colId xmlns:a16="http://schemas.microsoft.com/office/drawing/2014/main" val="2331395276"/>
                    </a:ext>
                  </a:extLst>
                </a:gridCol>
                <a:gridCol w="883808">
                  <a:extLst>
                    <a:ext uri="{9D8B030D-6E8A-4147-A177-3AD203B41FA5}">
                      <a16:colId xmlns:a16="http://schemas.microsoft.com/office/drawing/2014/main" val="871349073"/>
                    </a:ext>
                  </a:extLst>
                </a:gridCol>
                <a:gridCol w="960291">
                  <a:extLst>
                    <a:ext uri="{9D8B030D-6E8A-4147-A177-3AD203B41FA5}">
                      <a16:colId xmlns:a16="http://schemas.microsoft.com/office/drawing/2014/main" val="2848211159"/>
                    </a:ext>
                  </a:extLst>
                </a:gridCol>
                <a:gridCol w="960291">
                  <a:extLst>
                    <a:ext uri="{9D8B030D-6E8A-4147-A177-3AD203B41FA5}">
                      <a16:colId xmlns:a16="http://schemas.microsoft.com/office/drawing/2014/main" val="2942096047"/>
                    </a:ext>
                  </a:extLst>
                </a:gridCol>
              </a:tblGrid>
              <a:tr h="2313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</a:rPr>
                        <a:t>PROYECTO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14" marR="77814" marT="38907" marB="38907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</a:rPr>
                        <a:t>DESCRIPCION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14" marR="77814" marT="38907" marB="38907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</a:rPr>
                        <a:t>PRESUPUESTO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14" marR="77814" marT="38907" marB="38907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49071"/>
                  </a:ext>
                </a:extLst>
              </a:tr>
              <a:tr h="2313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</a:rPr>
                        <a:t>VALOR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 dirty="0">
                          <a:effectLst/>
                        </a:rPr>
                        <a:t>TOTAL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00">
                          <a:effectLst/>
                        </a:rPr>
                        <a:t>EJECUTADO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/>
                </a:tc>
                <a:extLst>
                  <a:ext uri="{0D108BD9-81ED-4DB2-BD59-A6C34878D82A}">
                    <a16:rowId xmlns:a16="http://schemas.microsoft.com/office/drawing/2014/main" val="416270977"/>
                  </a:ext>
                </a:extLst>
              </a:tr>
              <a:tr h="23130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</a:rPr>
                        <a:t>DESARROLLO INFANTIL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14" marR="77814" marT="38907" marB="389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MIES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894.290,88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1.203.437,76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14" marR="77814" marT="38907" marB="38907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988.784,58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14" marR="77814" marT="38907" marB="38907" anchor="ctr"/>
                </a:tc>
                <a:extLst>
                  <a:ext uri="{0D108BD9-81ED-4DB2-BD59-A6C34878D82A}">
                    <a16:rowId xmlns:a16="http://schemas.microsoft.com/office/drawing/2014/main" val="4071742147"/>
                  </a:ext>
                </a:extLst>
              </a:tr>
              <a:tr h="2313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CONTRAPARTE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309.146,88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609122"/>
                  </a:ext>
                </a:extLst>
              </a:tr>
              <a:tr h="23130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14" marR="77814" marT="38907" marB="38907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392178"/>
                  </a:ext>
                </a:extLst>
              </a:tr>
              <a:tr h="23130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DISCAPACIDAD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14" marR="77814" marT="38907" marB="389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MIES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59.727,00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84.703,81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14" marR="77814" marT="38907" marB="38907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68.276,72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14" marR="77814" marT="38907" marB="38907" anchor="ctr"/>
                </a:tc>
                <a:extLst>
                  <a:ext uri="{0D108BD9-81ED-4DB2-BD59-A6C34878D82A}">
                    <a16:rowId xmlns:a16="http://schemas.microsoft.com/office/drawing/2014/main" val="3246232915"/>
                  </a:ext>
                </a:extLst>
              </a:tr>
              <a:tr h="2313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CONTRAPARTE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24.976,81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830059"/>
                  </a:ext>
                </a:extLst>
              </a:tr>
              <a:tr h="23130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14" marR="77814" marT="38907" marB="38907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357322"/>
                  </a:ext>
                </a:extLst>
              </a:tr>
              <a:tr h="23130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ERRADICACION DEL TRABAJO INFANTIL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14" marR="77814" marT="38907" marB="389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</a:rPr>
                        <a:t>MIES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40.513,28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55.311,00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14" marR="77814" marT="38907" marB="38907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46.286,23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14" marR="77814" marT="38907" marB="38907" anchor="ctr"/>
                </a:tc>
                <a:extLst>
                  <a:ext uri="{0D108BD9-81ED-4DB2-BD59-A6C34878D82A}">
                    <a16:rowId xmlns:a16="http://schemas.microsoft.com/office/drawing/2014/main" val="856006238"/>
                  </a:ext>
                </a:extLst>
              </a:tr>
              <a:tr h="2313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CONTRAPARTE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14.797,72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663578"/>
                  </a:ext>
                </a:extLst>
              </a:tr>
              <a:tr h="23130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14" marR="77814" marT="38907" marB="38907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141765"/>
                  </a:ext>
                </a:extLst>
              </a:tr>
              <a:tr h="23130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APOYO Y CUSTODIA FAMILIAR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14" marR="77814" marT="38907" marB="389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MIES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27.200,07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39.540,33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14" marR="77814" marT="38907" marB="38907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27.450,48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14" marR="77814" marT="38907" marB="38907" anchor="ctr"/>
                </a:tc>
                <a:extLst>
                  <a:ext uri="{0D108BD9-81ED-4DB2-BD59-A6C34878D82A}">
                    <a16:rowId xmlns:a16="http://schemas.microsoft.com/office/drawing/2014/main" val="1141439467"/>
                  </a:ext>
                </a:extLst>
              </a:tr>
              <a:tr h="2313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CONTRAPARTE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12.340,26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113492"/>
                  </a:ext>
                </a:extLst>
              </a:tr>
              <a:tr h="23130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14" marR="77814" marT="38907" marB="38907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224139"/>
                  </a:ext>
                </a:extLst>
              </a:tr>
              <a:tr h="23130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ADULTO MAYOR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14" marR="77814" marT="38907" marB="389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MIES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6.389,00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9.127,14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14" marR="77814" marT="38907" marB="38907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5.338,00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814" marR="77814" marT="38907" marB="38907" anchor="ctr"/>
                </a:tc>
                <a:extLst>
                  <a:ext uri="{0D108BD9-81ED-4DB2-BD59-A6C34878D82A}">
                    <a16:rowId xmlns:a16="http://schemas.microsoft.com/office/drawing/2014/main" val="422457889"/>
                  </a:ext>
                </a:extLst>
              </a:tr>
              <a:tr h="2313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CONTRAPARTE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</a:rPr>
                        <a:t>2.738,14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26" marR="37826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519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15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D6D4CE-6011-C04D-BDCD-7CD85C07A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746" y="0"/>
            <a:ext cx="53265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3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494258"/>
            <a:ext cx="81790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600" b="1" i="1" spc="-150" dirty="0">
                <a:solidFill>
                  <a:srgbClr val="04076C"/>
                </a:solidFill>
                <a:latin typeface="Avenir Next Heavy" panose="020B0503020202020204" pitchFamily="34" charset="0"/>
              </a:rPr>
              <a:t>DIRECCIÓN DE </a:t>
            </a:r>
          </a:p>
          <a:p>
            <a:pPr algn="ctr"/>
            <a:r>
              <a:rPr lang="es-EC" sz="6600" b="1" i="1" spc="-150" dirty="0">
                <a:solidFill>
                  <a:srgbClr val="04076C"/>
                </a:solidFill>
                <a:latin typeface="Avenir Next Heavy" panose="020B0503020202020204" pitchFamily="34" charset="0"/>
              </a:rPr>
              <a:t>DESARROLLO </a:t>
            </a:r>
          </a:p>
          <a:p>
            <a:pPr algn="ctr"/>
            <a:r>
              <a:rPr lang="es-EC" sz="6600" b="1" i="1" spc="-150" dirty="0">
                <a:solidFill>
                  <a:srgbClr val="04076C"/>
                </a:solidFill>
                <a:latin typeface="Avenir Next Heavy" panose="020B0503020202020204" pitchFamily="34" charset="0"/>
              </a:rPr>
              <a:t>E INCLUSIÓN SOCIAL</a:t>
            </a:r>
          </a:p>
        </p:txBody>
      </p:sp>
    </p:spTree>
    <p:extLst>
      <p:ext uri="{BB962C8B-B14F-4D97-AF65-F5344CB8AC3E}">
        <p14:creationId xmlns:p14="http://schemas.microsoft.com/office/powerpoint/2010/main" val="315875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197800"/>
            <a:ext cx="8842343" cy="789774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198388"/>
            <a:ext cx="8179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PROYECTOS Y PROGRAMAS EJECUTADOS 2019</a:t>
            </a:r>
          </a:p>
          <a:p>
            <a:pPr algn="ctr"/>
            <a:r>
              <a:rPr lang="es-EC" sz="24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DIRECCIÓN DE DESARROLLO E INCLUSIÓN SOCIAL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4D23CD-9034-654D-A3CE-49B4B4A855F8}"/>
              </a:ext>
            </a:extLst>
          </p:cNvPr>
          <p:cNvSpPr txBox="1"/>
          <p:nvPr/>
        </p:nvSpPr>
        <p:spPr>
          <a:xfrm>
            <a:off x="601771" y="1447653"/>
            <a:ext cx="83009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s-EC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OBJETIVO: </a:t>
            </a:r>
            <a:r>
              <a:rPr lang="es-EC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CAPACITACIÓN INTENSIVO DE SER   </a:t>
            </a:r>
          </a:p>
          <a:p>
            <a:pPr marL="457200" indent="-457200"/>
            <a:r>
              <a:rPr lang="es-EC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BACHILLER 2020, DESTINADO A LOS ESTUDIANTES   </a:t>
            </a:r>
          </a:p>
          <a:p>
            <a:pPr marL="457200" indent="-457200"/>
            <a:r>
              <a:rPr lang="es-EC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DEL TERCERO DE BACHILLERATO DEL CANTÓN MILAGRO </a:t>
            </a:r>
          </a:p>
          <a:p>
            <a:pPr marL="457200" indent="-457200"/>
            <a:r>
              <a:rPr lang="es-EC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s-EC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FECHA DE FIRMA DE CONTRATO:</a:t>
            </a:r>
            <a:r>
              <a:rPr lang="es-EC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11 de diciembre del 2019</a:t>
            </a:r>
          </a:p>
          <a:p>
            <a:pPr marL="457200" indent="-457200"/>
            <a:r>
              <a:rPr lang="es-EC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CONTRATO: </a:t>
            </a:r>
            <a:r>
              <a:rPr lang="es-EC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№ 49-2019</a:t>
            </a:r>
          </a:p>
          <a:p>
            <a:pPr marL="457200" indent="-457200"/>
            <a:r>
              <a:rPr lang="es-EC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CONTRATISTA:</a:t>
            </a:r>
            <a:r>
              <a:rPr lang="es-EC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Msc. Sunny Maria Bores CON RUC:0993054674001</a:t>
            </a:r>
          </a:p>
          <a:p>
            <a:pPr marL="457200" indent="-457200"/>
            <a:r>
              <a:rPr lang="es-EC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CANTIDAD DE ALUMNOS: </a:t>
            </a:r>
            <a:r>
              <a:rPr lang="es-EC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300</a:t>
            </a:r>
          </a:p>
          <a:p>
            <a:pPr marL="457200" indent="-457200"/>
            <a:r>
              <a:rPr lang="es-EC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VALOR DEL CONTRATO</a:t>
            </a:r>
            <a:r>
              <a:rPr lang="es-EC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$36.000,00</a:t>
            </a:r>
          </a:p>
          <a:p>
            <a:pPr marL="457200" indent="-457200"/>
            <a:r>
              <a:rPr lang="es-EC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PLAZO DEL CONTRATO:</a:t>
            </a:r>
            <a:r>
              <a:rPr lang="es-EC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100 días calendario  </a:t>
            </a:r>
          </a:p>
          <a:p>
            <a:pPr marL="457200" indent="-457200"/>
            <a:r>
              <a:rPr lang="es-EC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PLANILLA</a:t>
            </a:r>
            <a:endParaRPr lang="es-EC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s-EC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VALOR PLANILLA UNICA</a:t>
            </a:r>
            <a:r>
              <a:rPr lang="es-EC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$36.000,00</a:t>
            </a:r>
            <a:endParaRPr lang="es-EC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3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197800"/>
            <a:ext cx="8842343" cy="789774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198388"/>
            <a:ext cx="8179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PROYECTOS Y PROGRAMAS EJECUTADOS 2019</a:t>
            </a:r>
          </a:p>
          <a:p>
            <a:pPr algn="ctr"/>
            <a:r>
              <a:rPr lang="es-EC" sz="2400" b="1" i="1" dirty="0">
                <a:solidFill>
                  <a:schemeClr val="bg1"/>
                </a:solidFill>
                <a:latin typeface="Avenir Next LT Pro Heavy" panose="020B0504020202020204" pitchFamily="34" charset="77"/>
              </a:rPr>
              <a:t>DIRECCIÓN DE DESARROLLO E INCLUSIÓN SOCIAL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4D23CD-9034-654D-A3CE-49B4B4A855F8}"/>
              </a:ext>
            </a:extLst>
          </p:cNvPr>
          <p:cNvSpPr txBox="1"/>
          <p:nvPr/>
        </p:nvSpPr>
        <p:spPr>
          <a:xfrm>
            <a:off x="601771" y="1266493"/>
            <a:ext cx="8300979" cy="167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s-EC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OBJETIVO: </a:t>
            </a:r>
            <a:r>
              <a:rPr lang="es-EC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ENTREGA DE SILLAS DE RUEDAS</a:t>
            </a:r>
            <a:r>
              <a:rPr lang="es-EC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s-EC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FECHA: </a:t>
            </a:r>
            <a:r>
              <a:rPr lang="es-EC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Diciembre/2019</a:t>
            </a:r>
          </a:p>
          <a:p>
            <a:pPr marL="457200" indent="-457200"/>
            <a:r>
              <a:rPr lang="es-EC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FAVORECIDAS: </a:t>
            </a:r>
            <a:r>
              <a:rPr lang="es-EC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 personas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657350" algn="l"/>
              </a:tabLst>
            </a:pPr>
            <a:r>
              <a:rPr lang="es-EC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 ENTREGA/LA DONACION</a:t>
            </a:r>
            <a:r>
              <a:rPr lang="es-ES" sz="1400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C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Almacenes TIA S.A</a:t>
            </a:r>
            <a:r>
              <a:rPr lang="es-ES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657350" algn="l"/>
              </a:tabLst>
            </a:pPr>
            <a:r>
              <a:rPr lang="es-ES" b="1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VALOR ENTREGADO: </a:t>
            </a:r>
            <a:r>
              <a:rPr lang="es-ES" dirty="0"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$ 0,00</a:t>
            </a:r>
            <a:endParaRPr lang="es-EC" dirty="0"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A893FF-0AFE-DB43-B4DC-E8C79B5908EC}"/>
              </a:ext>
            </a:extLst>
          </p:cNvPr>
          <p:cNvSpPr txBox="1"/>
          <p:nvPr/>
        </p:nvSpPr>
        <p:spPr>
          <a:xfrm>
            <a:off x="601770" y="3358878"/>
            <a:ext cx="8300979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OBJETIVO: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ENTREGA/ALIMENTOS PRIMERA NECESIDAD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FECHA:</a:t>
            </a:r>
            <a:r>
              <a:rPr lang="es-EC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Diciembre/2019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FAVORECIDAS:</a:t>
            </a:r>
            <a:r>
              <a:rPr lang="es-EC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250 personas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657350" algn="l"/>
              </a:tabLst>
            </a:pP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 ENTREGA/LA DONACION</a:t>
            </a:r>
            <a:r>
              <a:rPr lang="es-E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Supermaxi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657350" algn="l"/>
              </a:tabLst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ENTREGADO: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$ 0,00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9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197800"/>
            <a:ext cx="8842343" cy="649074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252822"/>
            <a:ext cx="817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s-EC" sz="3200" b="1" i="1" dirty="0">
                <a:solidFill>
                  <a:schemeClr val="bg1"/>
                </a:solidFill>
                <a:latin typeface="Avenir Next LT Pro Heavy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COORDINACIÓN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4D23CD-9034-654D-A3CE-49B4B4A855F8}"/>
              </a:ext>
            </a:extLst>
          </p:cNvPr>
          <p:cNvSpPr txBox="1"/>
          <p:nvPr/>
        </p:nvSpPr>
        <p:spPr>
          <a:xfrm>
            <a:off x="1259632" y="1707654"/>
            <a:ext cx="6867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OBJETIVO: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BRIGADAS OFTALMOLÓGICAS</a:t>
            </a: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 FIRMA DE CONTRATO: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 de octubre del 2019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CANTIDAD DE BENEFICIARIOS: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450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TOTAL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$21.672,00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 DE LAS BRIGADAS: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fines de semana</a:t>
            </a: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PLANILLA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PLANILLA UNICA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$ 21.672,00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58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197800"/>
            <a:ext cx="8842343" cy="649074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252822"/>
            <a:ext cx="817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s-EC" sz="3200" b="1" i="1" dirty="0">
                <a:solidFill>
                  <a:schemeClr val="bg1"/>
                </a:solidFill>
                <a:latin typeface="Avenir Next LT Pro Heavy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COORDINACIÓN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4D23CD-9034-654D-A3CE-49B4B4A855F8}"/>
              </a:ext>
            </a:extLst>
          </p:cNvPr>
          <p:cNvSpPr txBox="1"/>
          <p:nvPr/>
        </p:nvSpPr>
        <p:spPr>
          <a:xfrm>
            <a:off x="1007602" y="1491630"/>
            <a:ext cx="7128792" cy="2883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OBJETIVO: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BRIGADAS MÉDICAS Y ODONTOLÓGICAS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realizo la brigada médica en coordinación con la prefectura del guayas en el recinto Los aguacates de la parroquia Mariscal Sucre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lang="es-EC" b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de agosto /2019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COBERTURA DE: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26 pacientes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Medicina 15 pacientes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Odontología 11 pacientes                               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657350" algn="l"/>
              </a:tabLst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ENTREGADO: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$ 0,00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32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197800"/>
            <a:ext cx="8842343" cy="649074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252822"/>
            <a:ext cx="817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s-EC" sz="3200" b="1" i="1" dirty="0">
                <a:solidFill>
                  <a:schemeClr val="bg1"/>
                </a:solidFill>
                <a:latin typeface="Avenir Next LT Pro Heavy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COORDINACIÓN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4D23CD-9034-654D-A3CE-49B4B4A855F8}"/>
              </a:ext>
            </a:extLst>
          </p:cNvPr>
          <p:cNvSpPr txBox="1"/>
          <p:nvPr/>
        </p:nvSpPr>
        <p:spPr>
          <a:xfrm>
            <a:off x="1115616" y="1491630"/>
            <a:ext cx="7128792" cy="2883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OBJETIVO: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CAMPAÑA DE NUTRICIÓN 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realizo la campaña de nutrición con los niños de la escuela de influencia directa como lo son Alfonzo Arauz y María Lince Baquerizo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de agosto /2019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COBERTURA DE: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351 niños 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Toma de medidas antropométricas (peso y talla)          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657350" algn="l"/>
              </a:tabLst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ENTREGADO: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$ 0,00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6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197800"/>
            <a:ext cx="8842343" cy="649074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252822"/>
            <a:ext cx="817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s-EC" sz="3200" b="1" i="1" dirty="0">
                <a:solidFill>
                  <a:schemeClr val="bg1"/>
                </a:solidFill>
                <a:latin typeface="Avenir Next LT Pro Heavy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COORDINACIÓN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4D23CD-9034-654D-A3CE-49B4B4A855F8}"/>
              </a:ext>
            </a:extLst>
          </p:cNvPr>
          <p:cNvSpPr txBox="1"/>
          <p:nvPr/>
        </p:nvSpPr>
        <p:spPr>
          <a:xfrm>
            <a:off x="1115616" y="1359555"/>
            <a:ext cx="7128792" cy="3437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OBJETIVO: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BRIGADAS MÉDICAS Y ODONTOLÓGICAS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realizo la brigada médica y odontológicas en coordinación con el Gad Municipal de Milagro para brindar asistencia médica a grupos de atención prioritaria, con énfasis en los Adultos Mayores y personas con discapacidad en el sector Margaritas 1.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lang="es-EC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de septiembre /2019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COBERTURA DE: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98 pacientes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Medicina 65 pacientes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Odontología 33 pacientes                               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657350" algn="l"/>
              </a:tabLst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ENTREGADO: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$ 0,00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9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A93E87A-5FF4-244A-8D58-CF3CE63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0552"/>
            <a:ext cx="9144000" cy="5143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7D636E-40B7-6043-94BE-80EF8C618B9E}"/>
              </a:ext>
            </a:extLst>
          </p:cNvPr>
          <p:cNvSpPr/>
          <p:nvPr/>
        </p:nvSpPr>
        <p:spPr>
          <a:xfrm>
            <a:off x="122548" y="197800"/>
            <a:ext cx="8842343" cy="649074"/>
          </a:xfrm>
          <a:prstGeom prst="rect">
            <a:avLst/>
          </a:prstGeom>
          <a:solidFill>
            <a:srgbClr val="002D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459E86-9114-F04D-9068-920A37ED3D5A}"/>
              </a:ext>
            </a:extLst>
          </p:cNvPr>
          <p:cNvSpPr txBox="1"/>
          <p:nvPr/>
        </p:nvSpPr>
        <p:spPr>
          <a:xfrm>
            <a:off x="482495" y="252822"/>
            <a:ext cx="817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s-EC" sz="3200" b="1" i="1" dirty="0">
                <a:solidFill>
                  <a:schemeClr val="bg1"/>
                </a:solidFill>
                <a:latin typeface="Avenir Next LT Pro Heavy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COORDINACIÓN DE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4D23CD-9034-654D-A3CE-49B4B4A855F8}"/>
              </a:ext>
            </a:extLst>
          </p:cNvPr>
          <p:cNvSpPr txBox="1"/>
          <p:nvPr/>
        </p:nvSpPr>
        <p:spPr>
          <a:xfrm>
            <a:off x="1115616" y="1359555"/>
            <a:ext cx="7128792" cy="3437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OBJETIVO: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BRIGADAS MÉDICAS Y ODONTOLÓGICAS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realizo la brigada médica y odontológicas en coordinación con el Gad Municipal de Milagro para brindar asistencia médica a grupos de atención prioritaria, con énfasis en los Adultos Mayores y personas con discapacidad en el sector las pozas.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lang="es-EC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septiembre /2019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COBERTURA DE: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115 pacientes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Medicina 75 pacientes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Odontología 40 pacientes                                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657350" algn="l"/>
              </a:tabLst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ENTREGADO: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$ 0,00</a:t>
            </a:r>
            <a:endParaRPr lang="es-EC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058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2964</TotalTime>
  <Words>697</Words>
  <Application>Microsoft Macintosh PowerPoint</Application>
  <PresentationFormat>Presentación en pantalla (16:9)</PresentationFormat>
  <Paragraphs>144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Avenir Next Heavy</vt:lpstr>
      <vt:lpstr>Avenir Next LT Pro Heavy</vt:lpstr>
      <vt:lpstr>Calibri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Microsoft Office User</cp:lastModifiedBy>
  <cp:revision>177</cp:revision>
  <cp:lastPrinted>2020-09-24T17:37:50Z</cp:lastPrinted>
  <dcterms:modified xsi:type="dcterms:W3CDTF">2020-10-06T13:40:17Z</dcterms:modified>
</cp:coreProperties>
</file>